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hunk Five" panose="020B0604020202020204" charset="0"/>
      <p:regular r:id="rId15"/>
    </p:embeddedFont>
    <p:embeddedFont>
      <p:font typeface="DM Sans" panose="020B0604020202020204" charset="0"/>
      <p:regular r:id="rId16"/>
    </p:embeddedFont>
    <p:embeddedFont>
      <p:font typeface="Canva Sans Italics" panose="020B0604020202020204" charset="0"/>
      <p:regular r:id="rId17"/>
    </p:embeddedFont>
    <p:embeddedFont>
      <p:font typeface="Brittany" panose="020B0604020202020204" charset="0"/>
      <p:regular r:id="rId18"/>
    </p:embeddedFont>
    <p:embeddedFont>
      <p:font typeface="Calibri" panose="020F0502020204030204" pitchFamily="34" charset="0"/>
      <p:regular r:id="rId19"/>
      <p:bold r:id="rId20"/>
      <p:italic r:id="rId21"/>
      <p:boldItalic r:id="rId22"/>
    </p:embeddedFont>
    <p:embeddedFont>
      <p:font typeface="DM Serif Display" panose="020B0604020202020204" charset="0"/>
      <p:regular r:id="rId23"/>
    </p:embeddedFont>
    <p:embeddedFont>
      <p:font typeface="Canva Sans Bold" panose="020B0604020202020204" charset="0"/>
      <p:regular r:id="rId24"/>
    </p:embeddedFont>
    <p:embeddedFont>
      <p:font typeface="DM Sans Bold" panose="020B0604020202020204" charset="0"/>
      <p:regular r:id="rId25"/>
    </p:embeddedFont>
    <p:embeddedFont>
      <p:font typeface="Squada One" panose="020B0604020202020204" charset="0"/>
      <p:regular r:id="rId26"/>
    </p:embeddedFont>
    <p:embeddedFont>
      <p:font typeface="Canva Sans Medium"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85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4.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3.svg"/><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20.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621655" y="0"/>
            <a:ext cx="5657850" cy="10287000"/>
          </a:xfrm>
          <a:custGeom>
            <a:avLst/>
            <a:gdLst/>
            <a:ahLst/>
            <a:cxnLst/>
            <a:rect l="l" t="t" r="r" b="b"/>
            <a:pathLst>
              <a:path w="5657850" h="10287000">
                <a:moveTo>
                  <a:pt x="0" y="0"/>
                </a:moveTo>
                <a:lnTo>
                  <a:pt x="5657850" y="0"/>
                </a:lnTo>
                <a:lnTo>
                  <a:pt x="565785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9803542" y="2499926"/>
            <a:ext cx="6918239" cy="6918239"/>
          </a:xfrm>
          <a:custGeom>
            <a:avLst/>
            <a:gdLst/>
            <a:ahLst/>
            <a:cxnLst/>
            <a:rect l="l" t="t" r="r" b="b"/>
            <a:pathLst>
              <a:path w="6918239" h="6918239">
                <a:moveTo>
                  <a:pt x="0" y="0"/>
                </a:moveTo>
                <a:lnTo>
                  <a:pt x="6918239" y="0"/>
                </a:lnTo>
                <a:lnTo>
                  <a:pt x="6918239" y="6918239"/>
                </a:lnTo>
                <a:lnTo>
                  <a:pt x="0" y="69182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0151323" y="604078"/>
            <a:ext cx="7659645" cy="7659645"/>
          </a:xfrm>
          <a:custGeom>
            <a:avLst/>
            <a:gdLst/>
            <a:ahLst/>
            <a:cxnLst/>
            <a:rect l="l" t="t" r="r" b="b"/>
            <a:pathLst>
              <a:path w="7659645" h="7659645">
                <a:moveTo>
                  <a:pt x="0" y="0"/>
                </a:moveTo>
                <a:lnTo>
                  <a:pt x="7659645" y="0"/>
                </a:lnTo>
                <a:lnTo>
                  <a:pt x="7659645" y="7659645"/>
                </a:lnTo>
                <a:lnTo>
                  <a:pt x="0" y="765964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5" name="Group 5"/>
          <p:cNvGrpSpPr/>
          <p:nvPr/>
        </p:nvGrpSpPr>
        <p:grpSpPr>
          <a:xfrm>
            <a:off x="10351348" y="807966"/>
            <a:ext cx="7251898" cy="7251868"/>
            <a:chOff x="0" y="0"/>
            <a:chExt cx="9669197" cy="9669157"/>
          </a:xfrm>
        </p:grpSpPr>
        <p:sp>
          <p:nvSpPr>
            <p:cNvPr id="6" name="Freeform 6"/>
            <p:cNvSpPr/>
            <p:nvPr/>
          </p:nvSpPr>
          <p:spPr>
            <a:xfrm>
              <a:off x="0" y="0"/>
              <a:ext cx="9669145" cy="9669145"/>
            </a:xfrm>
            <a:custGeom>
              <a:avLst/>
              <a:gdLst/>
              <a:ahLst/>
              <a:cxnLst/>
              <a:rect l="l" t="t" r="r" b="b"/>
              <a:pathLst>
                <a:path w="9669145" h="9669145">
                  <a:moveTo>
                    <a:pt x="9669145" y="4834636"/>
                  </a:moveTo>
                  <a:cubicBezTo>
                    <a:pt x="9669145" y="7504557"/>
                    <a:pt x="7504557" y="9669145"/>
                    <a:pt x="4834509" y="9669145"/>
                  </a:cubicBezTo>
                  <a:cubicBezTo>
                    <a:pt x="2164461" y="9669145"/>
                    <a:pt x="0" y="7504557"/>
                    <a:pt x="0" y="4834636"/>
                  </a:cubicBezTo>
                  <a:cubicBezTo>
                    <a:pt x="0" y="2164588"/>
                    <a:pt x="2164588" y="0"/>
                    <a:pt x="4834636" y="0"/>
                  </a:cubicBezTo>
                  <a:cubicBezTo>
                    <a:pt x="7504684" y="0"/>
                    <a:pt x="9669145" y="2164588"/>
                    <a:pt x="9669145" y="4834636"/>
                  </a:cubicBezTo>
                  <a:close/>
                </a:path>
              </a:pathLst>
            </a:custGeom>
            <a:blipFill>
              <a:blip r:embed="rId8"/>
              <a:stretch>
                <a:fillRect l="-24999" r="-25000"/>
              </a:stretch>
            </a:blipFill>
          </p:spPr>
        </p:sp>
      </p:grpSp>
      <p:sp>
        <p:nvSpPr>
          <p:cNvPr id="7" name="Freeform 7"/>
          <p:cNvSpPr/>
          <p:nvPr/>
        </p:nvSpPr>
        <p:spPr>
          <a:xfrm>
            <a:off x="9364877" y="5398168"/>
            <a:ext cx="3256778" cy="3256778"/>
          </a:xfrm>
          <a:custGeom>
            <a:avLst/>
            <a:gdLst/>
            <a:ahLst/>
            <a:cxnLst/>
            <a:rect l="l" t="t" r="r" b="b"/>
            <a:pathLst>
              <a:path w="3256778" h="3256778">
                <a:moveTo>
                  <a:pt x="0" y="0"/>
                </a:moveTo>
                <a:lnTo>
                  <a:pt x="3256778" y="0"/>
                </a:lnTo>
                <a:lnTo>
                  <a:pt x="3256778" y="3256778"/>
                </a:lnTo>
                <a:lnTo>
                  <a:pt x="0" y="3256778"/>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8" name="Group 8"/>
          <p:cNvGrpSpPr/>
          <p:nvPr/>
        </p:nvGrpSpPr>
        <p:grpSpPr>
          <a:xfrm>
            <a:off x="17259300" y="287295"/>
            <a:ext cx="1851667" cy="2156235"/>
            <a:chOff x="0" y="0"/>
            <a:chExt cx="2468889" cy="2874980"/>
          </a:xfrm>
        </p:grpSpPr>
        <p:sp>
          <p:nvSpPr>
            <p:cNvPr id="9" name="Freeform 9"/>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11"/>
              <a:stretch>
                <a:fillRect l="-16" r="-16" b="1"/>
              </a:stretch>
            </a:blipFill>
          </p:spPr>
        </p:sp>
      </p:grpSp>
      <p:sp>
        <p:nvSpPr>
          <p:cNvPr id="10" name="TextBox 10"/>
          <p:cNvSpPr txBox="1"/>
          <p:nvPr/>
        </p:nvSpPr>
        <p:spPr>
          <a:xfrm>
            <a:off x="1987579" y="3034080"/>
            <a:ext cx="6766560" cy="828620"/>
          </a:xfrm>
          <a:prstGeom prst="rect">
            <a:avLst/>
          </a:prstGeom>
        </p:spPr>
        <p:txBody>
          <a:bodyPr lIns="0" tIns="0" rIns="0" bIns="0" rtlCol="0" anchor="t">
            <a:spAutoFit/>
          </a:bodyPr>
          <a:lstStyle/>
          <a:p>
            <a:pPr algn="l">
              <a:lnSpc>
                <a:spcPts val="8108"/>
              </a:lnSpc>
            </a:pPr>
            <a:r>
              <a:rPr lang="en-US" sz="9319">
                <a:solidFill>
                  <a:srgbClr val="FFFFFF"/>
                </a:solidFill>
                <a:latin typeface="DM Serif Display"/>
              </a:rPr>
              <a:t>Yugavrittāh</a:t>
            </a:r>
          </a:p>
        </p:txBody>
      </p:sp>
      <p:sp>
        <p:nvSpPr>
          <p:cNvPr id="11" name="TextBox 11"/>
          <p:cNvSpPr txBox="1"/>
          <p:nvPr/>
        </p:nvSpPr>
        <p:spPr>
          <a:xfrm>
            <a:off x="9583121" y="5898911"/>
            <a:ext cx="2820291" cy="2364812"/>
          </a:xfrm>
          <a:prstGeom prst="rect">
            <a:avLst/>
          </a:prstGeom>
        </p:spPr>
        <p:txBody>
          <a:bodyPr lIns="0" tIns="0" rIns="0" bIns="0" rtlCol="0" anchor="t">
            <a:spAutoFit/>
          </a:bodyPr>
          <a:lstStyle/>
          <a:p>
            <a:pPr algn="ctr">
              <a:lnSpc>
                <a:spcPts val="6597"/>
              </a:lnSpc>
            </a:pPr>
            <a:r>
              <a:rPr lang="en-US" sz="7413">
                <a:solidFill>
                  <a:srgbClr val="333333"/>
                </a:solidFill>
                <a:latin typeface="DM Serif Display"/>
              </a:rPr>
              <a:t>serve the needy</a:t>
            </a:r>
          </a:p>
        </p:txBody>
      </p:sp>
      <p:sp>
        <p:nvSpPr>
          <p:cNvPr id="12" name="TextBox 12"/>
          <p:cNvSpPr txBox="1"/>
          <p:nvPr/>
        </p:nvSpPr>
        <p:spPr>
          <a:xfrm>
            <a:off x="1987579" y="723900"/>
            <a:ext cx="3979807" cy="1368885"/>
          </a:xfrm>
          <a:prstGeom prst="rect">
            <a:avLst/>
          </a:prstGeom>
        </p:spPr>
        <p:txBody>
          <a:bodyPr lIns="0" tIns="0" rIns="0" bIns="0" rtlCol="0" anchor="t">
            <a:spAutoFit/>
          </a:bodyPr>
          <a:lstStyle/>
          <a:p>
            <a:pPr algn="l">
              <a:lnSpc>
                <a:spcPts val="11177"/>
              </a:lnSpc>
            </a:pPr>
            <a:r>
              <a:rPr lang="en-US" sz="7984">
                <a:solidFill>
                  <a:srgbClr val="FFFFFF"/>
                </a:solidFill>
                <a:latin typeface="Brittany"/>
              </a:rPr>
              <a:t>Project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259300" y="-305875"/>
            <a:ext cx="1851667" cy="2156235"/>
            <a:chOff x="0" y="0"/>
            <a:chExt cx="2468889" cy="2874980"/>
          </a:xfrm>
        </p:grpSpPr>
        <p:sp>
          <p:nvSpPr>
            <p:cNvPr id="3" name="Freeform 3"/>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2"/>
              <a:stretch>
                <a:fillRect l="-16" r="-16" b="1"/>
              </a:stretch>
            </a:blipFill>
          </p:spPr>
        </p:sp>
      </p:grpSp>
      <p:grpSp>
        <p:nvGrpSpPr>
          <p:cNvPr id="4" name="Group 4"/>
          <p:cNvGrpSpPr/>
          <p:nvPr/>
        </p:nvGrpSpPr>
        <p:grpSpPr>
          <a:xfrm>
            <a:off x="-822967" y="8331543"/>
            <a:ext cx="1851667" cy="2156235"/>
            <a:chOff x="0" y="0"/>
            <a:chExt cx="2468889" cy="2874980"/>
          </a:xfrm>
        </p:grpSpPr>
        <p:sp>
          <p:nvSpPr>
            <p:cNvPr id="5" name="Freeform 5"/>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2"/>
              <a:stretch>
                <a:fillRect l="-16" r="-16" b="1"/>
              </a:stretch>
            </a:blipFill>
          </p:spPr>
        </p:sp>
      </p:grpSp>
      <p:sp>
        <p:nvSpPr>
          <p:cNvPr id="6" name="TextBox 6"/>
          <p:cNvSpPr txBox="1"/>
          <p:nvPr/>
        </p:nvSpPr>
        <p:spPr>
          <a:xfrm>
            <a:off x="682071" y="329154"/>
            <a:ext cx="5555293" cy="1521206"/>
          </a:xfrm>
          <a:prstGeom prst="rect">
            <a:avLst/>
          </a:prstGeom>
        </p:spPr>
        <p:txBody>
          <a:bodyPr lIns="0" tIns="0" rIns="0" bIns="0" rtlCol="0" anchor="t">
            <a:spAutoFit/>
          </a:bodyPr>
          <a:lstStyle/>
          <a:p>
            <a:pPr algn="l">
              <a:lnSpc>
                <a:spcPts val="11177"/>
              </a:lnSpc>
            </a:pPr>
            <a:r>
              <a:rPr lang="en-US" sz="7984">
                <a:solidFill>
                  <a:srgbClr val="FFFFFF"/>
                </a:solidFill>
                <a:latin typeface="Brittany"/>
              </a:rPr>
              <a:t>Rules</a:t>
            </a:r>
          </a:p>
        </p:txBody>
      </p:sp>
      <p:sp>
        <p:nvSpPr>
          <p:cNvPr id="7" name="TextBox 7"/>
          <p:cNvSpPr txBox="1"/>
          <p:nvPr/>
        </p:nvSpPr>
        <p:spPr>
          <a:xfrm>
            <a:off x="807539" y="2140612"/>
            <a:ext cx="16672921" cy="7087076"/>
          </a:xfrm>
          <a:prstGeom prst="rect">
            <a:avLst/>
          </a:prstGeom>
        </p:spPr>
        <p:txBody>
          <a:bodyPr lIns="0" tIns="0" rIns="0" bIns="0" rtlCol="0" anchor="t">
            <a:spAutoFit/>
          </a:bodyPr>
          <a:lstStyle/>
          <a:p>
            <a:pPr marL="1015539" lvl="2" indent="-338513" algn="l">
              <a:lnSpc>
                <a:spcPts val="6220"/>
              </a:lnSpc>
              <a:buFont typeface="Arial"/>
              <a:buChar char="⚬"/>
            </a:pPr>
            <a:r>
              <a:rPr lang="en-US" sz="4442">
                <a:solidFill>
                  <a:srgbClr val="FFFFFF"/>
                </a:solidFill>
                <a:latin typeface="Canva Sans Medium"/>
              </a:rPr>
              <a:t>Volunteers must complete the food distribution process within the calculated time which will be visible in their phone  </a:t>
            </a:r>
          </a:p>
          <a:p>
            <a:pPr marL="1015539" lvl="2" indent="-338513" algn="l">
              <a:lnSpc>
                <a:spcPts val="6220"/>
              </a:lnSpc>
              <a:buFont typeface="Arial"/>
              <a:buChar char="⚬"/>
            </a:pPr>
            <a:r>
              <a:rPr lang="en-US" sz="4442">
                <a:solidFill>
                  <a:srgbClr val="FFFFFF"/>
                </a:solidFill>
                <a:latin typeface="Canva Sans Medium"/>
              </a:rPr>
              <a:t>The requested food will be collected only if the count of food is greater than 20</a:t>
            </a:r>
          </a:p>
          <a:p>
            <a:pPr marL="1015539" lvl="2" indent="-338513" algn="l">
              <a:lnSpc>
                <a:spcPts val="6220"/>
              </a:lnSpc>
              <a:buFont typeface="Arial"/>
              <a:buChar char="⚬"/>
            </a:pPr>
            <a:r>
              <a:rPr lang="en-US" sz="4442">
                <a:solidFill>
                  <a:srgbClr val="FFFFFF"/>
                </a:solidFill>
                <a:latin typeface="Canva Sans Medium"/>
              </a:rPr>
              <a:t>  Only food that is cooked within 4 hours of the distribution time will be used.</a:t>
            </a:r>
          </a:p>
          <a:p>
            <a:pPr marL="1015539" lvl="2" indent="-338513" algn="just">
              <a:lnSpc>
                <a:spcPts val="6220"/>
              </a:lnSpc>
              <a:buFont typeface="Arial"/>
              <a:buChar char="⚬"/>
            </a:pPr>
            <a:r>
              <a:rPr lang="en-US" sz="4442">
                <a:solidFill>
                  <a:srgbClr val="FFFFFF"/>
                </a:solidFill>
                <a:latin typeface="Canva Sans Medium"/>
              </a:rPr>
              <a:t> Food will be collected from within a 10-kilometer radius                of  the college.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3650" r="4153"/>
          <a:stretch>
            <a:fillRect/>
          </a:stretch>
        </p:blipFill>
        <p:spPr>
          <a:xfrm>
            <a:off x="5843940" y="1028700"/>
            <a:ext cx="11950350" cy="8229600"/>
          </a:xfrm>
          <a:prstGeom prst="rect">
            <a:avLst/>
          </a:prstGeom>
        </p:spPr>
      </p:pic>
      <p:sp>
        <p:nvSpPr>
          <p:cNvPr id="3" name="TextBox 3"/>
          <p:cNvSpPr txBox="1"/>
          <p:nvPr/>
        </p:nvSpPr>
        <p:spPr>
          <a:xfrm>
            <a:off x="1310542" y="2912273"/>
            <a:ext cx="4105691" cy="4326165"/>
          </a:xfrm>
          <a:prstGeom prst="rect">
            <a:avLst/>
          </a:prstGeom>
        </p:spPr>
        <p:txBody>
          <a:bodyPr lIns="0" tIns="0" rIns="0" bIns="0" rtlCol="0" anchor="t">
            <a:spAutoFit/>
          </a:bodyPr>
          <a:lstStyle/>
          <a:p>
            <a:pPr algn="ctr">
              <a:lnSpc>
                <a:spcPts val="10377"/>
              </a:lnSpc>
            </a:pPr>
            <a:r>
              <a:rPr lang="en-US" sz="7413">
                <a:solidFill>
                  <a:srgbClr val="FFFFFF"/>
                </a:solidFill>
                <a:latin typeface="Chunk Five"/>
              </a:rPr>
              <a:t>Where to</a:t>
            </a:r>
          </a:p>
          <a:p>
            <a:pPr algn="ctr">
              <a:lnSpc>
                <a:spcPts val="10377"/>
              </a:lnSpc>
            </a:pPr>
            <a:r>
              <a:rPr lang="en-US" sz="7413">
                <a:solidFill>
                  <a:srgbClr val="FFFFFF"/>
                </a:solidFill>
                <a:latin typeface="Chunk Five"/>
              </a:rPr>
              <a:t> start</a:t>
            </a:r>
          </a:p>
          <a:p>
            <a:pPr algn="ctr">
              <a:lnSpc>
                <a:spcPts val="10377"/>
              </a:lnSpc>
            </a:pPr>
            <a:r>
              <a:rPr lang="en-US" sz="7413">
                <a:solidFill>
                  <a:srgbClr val="FFFFFF"/>
                </a:solidFill>
                <a:latin typeface="Chunk Five"/>
              </a:rPr>
              <a:t>?</a:t>
            </a:r>
          </a:p>
        </p:txBody>
      </p:sp>
    </p:spTree>
  </p:cSld>
  <p:clrMapOvr>
    <a:masterClrMapping/>
  </p:clrMapOvr>
  <p:timing>
    <p:tnLst>
      <p:par>
        <p:cTn id="1" dur="indefinite" restart="never" nodeType="tmRoot">
          <p:childTnLst>
            <p:video fullScrn="1">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643917" y="-626854"/>
            <a:ext cx="6024149" cy="4114800"/>
          </a:xfrm>
          <a:custGeom>
            <a:avLst/>
            <a:gdLst/>
            <a:ahLst/>
            <a:cxnLst/>
            <a:rect l="l" t="t" r="r" b="b"/>
            <a:pathLst>
              <a:path w="6024149" h="4114800">
                <a:moveTo>
                  <a:pt x="0" y="0"/>
                </a:moveTo>
                <a:lnTo>
                  <a:pt x="6024149" y="0"/>
                </a:lnTo>
                <a:lnTo>
                  <a:pt x="6024149"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4401261" y="3487946"/>
            <a:ext cx="3886739" cy="4114800"/>
          </a:xfrm>
          <a:custGeom>
            <a:avLst/>
            <a:gdLst/>
            <a:ahLst/>
            <a:cxnLst/>
            <a:rect l="l" t="t" r="r" b="b"/>
            <a:pathLst>
              <a:path w="3886739" h="4114800">
                <a:moveTo>
                  <a:pt x="0" y="0"/>
                </a:moveTo>
                <a:lnTo>
                  <a:pt x="3886739" y="0"/>
                </a:lnTo>
                <a:lnTo>
                  <a:pt x="3886739"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0352866" y="7543655"/>
            <a:ext cx="7315200" cy="3014444"/>
          </a:xfrm>
          <a:custGeom>
            <a:avLst/>
            <a:gdLst/>
            <a:ahLst/>
            <a:cxnLst/>
            <a:rect l="l" t="t" r="r" b="b"/>
            <a:pathLst>
              <a:path w="7315200" h="3014444">
                <a:moveTo>
                  <a:pt x="0" y="0"/>
                </a:moveTo>
                <a:lnTo>
                  <a:pt x="7315200" y="0"/>
                </a:lnTo>
                <a:lnTo>
                  <a:pt x="7315200" y="3014444"/>
                </a:lnTo>
                <a:lnTo>
                  <a:pt x="0" y="301444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pic>
        <p:nvPicPr>
          <p:cNvPr id="5" name="Picture 5"/>
          <p:cNvPicPr>
            <a:picLocks noChangeAspect="1"/>
          </p:cNvPicPr>
          <p:nvPr/>
        </p:nvPicPr>
        <p:blipFill>
          <a:blip r:embed="rId8"/>
          <a:srcRect/>
          <a:stretch>
            <a:fillRect/>
          </a:stretch>
        </p:blipFill>
        <p:spPr>
          <a:xfrm>
            <a:off x="517185" y="2979302"/>
            <a:ext cx="3948527" cy="4291877"/>
          </a:xfrm>
          <a:prstGeom prst="rect">
            <a:avLst/>
          </a:prstGeom>
        </p:spPr>
      </p:pic>
      <p:sp>
        <p:nvSpPr>
          <p:cNvPr id="6" name="TextBox 6"/>
          <p:cNvSpPr txBox="1"/>
          <p:nvPr/>
        </p:nvSpPr>
        <p:spPr>
          <a:xfrm>
            <a:off x="4465712" y="710938"/>
            <a:ext cx="8110835" cy="1286817"/>
          </a:xfrm>
          <a:prstGeom prst="rect">
            <a:avLst/>
          </a:prstGeom>
        </p:spPr>
        <p:txBody>
          <a:bodyPr lIns="0" tIns="0" rIns="0" bIns="0" rtlCol="0" anchor="t">
            <a:spAutoFit/>
          </a:bodyPr>
          <a:lstStyle/>
          <a:p>
            <a:pPr algn="ctr">
              <a:lnSpc>
                <a:spcPts val="10448"/>
              </a:lnSpc>
            </a:pPr>
            <a:r>
              <a:rPr lang="en-US" sz="7462">
                <a:solidFill>
                  <a:srgbClr val="FFFFFF"/>
                </a:solidFill>
                <a:latin typeface="Brittany"/>
              </a:rPr>
              <a:t>Ignite through innovation </a:t>
            </a:r>
          </a:p>
        </p:txBody>
      </p:sp>
      <p:sp>
        <p:nvSpPr>
          <p:cNvPr id="7" name="TextBox 7"/>
          <p:cNvSpPr txBox="1"/>
          <p:nvPr/>
        </p:nvSpPr>
        <p:spPr>
          <a:xfrm>
            <a:off x="-455237" y="8554531"/>
            <a:ext cx="15111229" cy="650337"/>
          </a:xfrm>
          <a:prstGeom prst="rect">
            <a:avLst/>
          </a:prstGeom>
        </p:spPr>
        <p:txBody>
          <a:bodyPr lIns="0" tIns="0" rIns="0" bIns="0" rtlCol="0" anchor="t">
            <a:spAutoFit/>
          </a:bodyPr>
          <a:lstStyle/>
          <a:p>
            <a:pPr algn="ctr">
              <a:lnSpc>
                <a:spcPts val="1389"/>
              </a:lnSpc>
            </a:pPr>
            <a:endParaRPr/>
          </a:p>
          <a:p>
            <a:pPr algn="ctr">
              <a:lnSpc>
                <a:spcPts val="992"/>
              </a:lnSpc>
            </a:pPr>
            <a:endParaRPr/>
          </a:p>
          <a:p>
            <a:pPr algn="ctr">
              <a:lnSpc>
                <a:spcPts val="992"/>
              </a:lnSpc>
            </a:pPr>
            <a:endParaRPr/>
          </a:p>
          <a:p>
            <a:pPr algn="ctr">
              <a:lnSpc>
                <a:spcPts val="992"/>
              </a:lnSpc>
            </a:pPr>
            <a:endParaRPr/>
          </a:p>
          <a:p>
            <a:pPr algn="ctr">
              <a:lnSpc>
                <a:spcPts val="992"/>
              </a:lnSpc>
            </a:pPr>
            <a:endParaRPr/>
          </a:p>
        </p:txBody>
      </p:sp>
      <p:sp>
        <p:nvSpPr>
          <p:cNvPr id="8" name="TextBox 8"/>
          <p:cNvSpPr txBox="1"/>
          <p:nvPr/>
        </p:nvSpPr>
        <p:spPr>
          <a:xfrm>
            <a:off x="3766295" y="2561895"/>
            <a:ext cx="13901771" cy="6327330"/>
          </a:xfrm>
          <a:prstGeom prst="rect">
            <a:avLst/>
          </a:prstGeom>
        </p:spPr>
        <p:txBody>
          <a:bodyPr lIns="0" tIns="0" rIns="0" bIns="0" rtlCol="0" anchor="t">
            <a:spAutoFit/>
          </a:bodyPr>
          <a:lstStyle/>
          <a:p>
            <a:pPr marL="867385" lvl="1" indent="-433693" algn="ctr">
              <a:lnSpc>
                <a:spcPts val="5624"/>
              </a:lnSpc>
              <a:buFont typeface="Arial"/>
              <a:buChar char="•"/>
            </a:pPr>
            <a:r>
              <a:rPr lang="en-US" sz="4017">
                <a:solidFill>
                  <a:srgbClr val="FFFFFF"/>
                </a:solidFill>
                <a:latin typeface="Canva Sans Bold"/>
              </a:rPr>
              <a:t>Our innovative IoT device addresses the challenge of food waste by accurately measuring discarded items in our hostel.</a:t>
            </a:r>
          </a:p>
          <a:p>
            <a:pPr marL="867385" lvl="1" indent="-433693" algn="ctr">
              <a:lnSpc>
                <a:spcPts val="5624"/>
              </a:lnSpc>
              <a:buFont typeface="Arial"/>
              <a:buChar char="•"/>
            </a:pPr>
            <a:r>
              <a:rPr lang="en-US" sz="4017">
                <a:solidFill>
                  <a:srgbClr val="FFFFFF"/>
                </a:solidFill>
                <a:latin typeface="Canva Sans Bold"/>
              </a:rPr>
              <a:t> These device not only display the weight of wasted food in grams on a screen but also convey a compelling message. </a:t>
            </a:r>
          </a:p>
          <a:p>
            <a:pPr marL="867385" lvl="1" indent="-433693" algn="ctr">
              <a:lnSpc>
                <a:spcPts val="5624"/>
              </a:lnSpc>
              <a:buFont typeface="Arial"/>
              <a:buChar char="•"/>
            </a:pPr>
            <a:r>
              <a:rPr lang="en-US" sz="4017">
                <a:solidFill>
                  <a:srgbClr val="FFFFFF"/>
                </a:solidFill>
                <a:latin typeface="Canva Sans Bold"/>
              </a:rPr>
              <a:t>It serves as a direct reminder that individual actions contribute to an amount of wasted food sufficient to support hungry children.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633542" y="723900"/>
            <a:ext cx="9905766" cy="1368885"/>
          </a:xfrm>
          <a:prstGeom prst="rect">
            <a:avLst/>
          </a:prstGeom>
        </p:spPr>
        <p:txBody>
          <a:bodyPr lIns="0" tIns="0" rIns="0" bIns="0" rtlCol="0" anchor="t">
            <a:spAutoFit/>
          </a:bodyPr>
          <a:lstStyle/>
          <a:p>
            <a:pPr algn="ctr">
              <a:lnSpc>
                <a:spcPts val="11177"/>
              </a:lnSpc>
            </a:pPr>
            <a:r>
              <a:rPr lang="en-US" sz="7984">
                <a:solidFill>
                  <a:srgbClr val="FFFFFF"/>
                </a:solidFill>
                <a:latin typeface="Brittany"/>
              </a:rPr>
              <a:t>Meaning that relies behind </a:t>
            </a:r>
          </a:p>
        </p:txBody>
      </p:sp>
      <p:sp>
        <p:nvSpPr>
          <p:cNvPr id="3" name="TextBox 3"/>
          <p:cNvSpPr txBox="1"/>
          <p:nvPr/>
        </p:nvSpPr>
        <p:spPr>
          <a:xfrm>
            <a:off x="666751" y="2350621"/>
            <a:ext cx="16944973" cy="3643010"/>
          </a:xfrm>
          <a:prstGeom prst="rect">
            <a:avLst/>
          </a:prstGeom>
        </p:spPr>
        <p:txBody>
          <a:bodyPr lIns="0" tIns="0" rIns="0" bIns="0" rtlCol="0" anchor="t">
            <a:spAutoFit/>
          </a:bodyPr>
          <a:lstStyle/>
          <a:p>
            <a:pPr algn="ctr">
              <a:lnSpc>
                <a:spcPts val="7089"/>
              </a:lnSpc>
            </a:pPr>
            <a:r>
              <a:rPr lang="en-US" sz="5064">
                <a:solidFill>
                  <a:srgbClr val="FFFFFF"/>
                </a:solidFill>
                <a:latin typeface="Canva Sans Bold"/>
              </a:rPr>
              <a:t>Yugavrittāh-it means"Harbingers of Change" in Sanskrit. This name signifies a group or team that is committed to initiating positive transformations and bringing about meaningful change.</a:t>
            </a:r>
          </a:p>
        </p:txBody>
      </p:sp>
      <p:sp>
        <p:nvSpPr>
          <p:cNvPr id="4" name="TextBox 4"/>
          <p:cNvSpPr txBox="1"/>
          <p:nvPr/>
        </p:nvSpPr>
        <p:spPr>
          <a:xfrm>
            <a:off x="3364114" y="6079356"/>
            <a:ext cx="11550246" cy="4043747"/>
          </a:xfrm>
          <a:prstGeom prst="rect">
            <a:avLst/>
          </a:prstGeom>
        </p:spPr>
        <p:txBody>
          <a:bodyPr lIns="0" tIns="0" rIns="0" bIns="0" rtlCol="0" anchor="t">
            <a:spAutoFit/>
          </a:bodyPr>
          <a:lstStyle/>
          <a:p>
            <a:pPr algn="ctr">
              <a:lnSpc>
                <a:spcPts val="9718"/>
              </a:lnSpc>
            </a:pPr>
            <a:r>
              <a:rPr lang="en-US" sz="6941">
                <a:solidFill>
                  <a:srgbClr val="FFFFFF"/>
                </a:solidFill>
                <a:latin typeface="Chunk Five"/>
              </a:rPr>
              <a:t>Are you ready to make </a:t>
            </a:r>
          </a:p>
          <a:p>
            <a:pPr algn="ctr">
              <a:lnSpc>
                <a:spcPts val="9718"/>
              </a:lnSpc>
            </a:pPr>
            <a:r>
              <a:rPr lang="en-US" sz="6941">
                <a:solidFill>
                  <a:srgbClr val="FFFFFF"/>
                </a:solidFill>
                <a:latin typeface="Chunk Five"/>
              </a:rPr>
              <a:t>a change</a:t>
            </a:r>
          </a:p>
          <a:p>
            <a:pPr algn="ctr">
              <a:lnSpc>
                <a:spcPts val="9718"/>
              </a:lnSpc>
            </a:pPr>
            <a:r>
              <a:rPr lang="en-US" sz="6941">
                <a:solidFill>
                  <a:srgbClr val="FFFFFF"/>
                </a:solidFill>
                <a:latin typeface="Chunk Five"/>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259300" y="287295"/>
            <a:ext cx="1851667" cy="2156235"/>
            <a:chOff x="0" y="0"/>
            <a:chExt cx="2468889" cy="2874980"/>
          </a:xfrm>
        </p:grpSpPr>
        <p:sp>
          <p:nvSpPr>
            <p:cNvPr id="3" name="Freeform 3"/>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4"/>
              <a:stretch>
                <a:fillRect l="-16" r="-16" b="1"/>
              </a:stretch>
            </a:blipFill>
          </p:spPr>
        </p:sp>
      </p:grpSp>
      <p:grpSp>
        <p:nvGrpSpPr>
          <p:cNvPr id="4" name="Group 4"/>
          <p:cNvGrpSpPr/>
          <p:nvPr/>
        </p:nvGrpSpPr>
        <p:grpSpPr>
          <a:xfrm>
            <a:off x="-822967" y="7794024"/>
            <a:ext cx="1851667" cy="2156235"/>
            <a:chOff x="0" y="0"/>
            <a:chExt cx="2468889" cy="2874980"/>
          </a:xfrm>
        </p:grpSpPr>
        <p:sp>
          <p:nvSpPr>
            <p:cNvPr id="5" name="Freeform 5"/>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4"/>
              <a:stretch>
                <a:fillRect l="-16" r="-16" b="1"/>
              </a:stretch>
            </a:blipFill>
          </p:spPr>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11639" r="60" b="9323"/>
          <a:stretch>
            <a:fillRect/>
          </a:stretch>
        </p:blipFill>
        <p:spPr>
          <a:xfrm>
            <a:off x="9918672" y="513885"/>
            <a:ext cx="7226328" cy="9325358"/>
          </a:xfrm>
          <a:prstGeom prst="rect">
            <a:avLst/>
          </a:prstGeom>
        </p:spPr>
      </p:pic>
      <p:sp>
        <p:nvSpPr>
          <p:cNvPr id="7" name="TextBox 7"/>
          <p:cNvSpPr txBox="1"/>
          <p:nvPr/>
        </p:nvSpPr>
        <p:spPr>
          <a:xfrm>
            <a:off x="605941" y="723900"/>
            <a:ext cx="9210134" cy="1368885"/>
          </a:xfrm>
          <a:prstGeom prst="rect">
            <a:avLst/>
          </a:prstGeom>
        </p:spPr>
        <p:txBody>
          <a:bodyPr lIns="0" tIns="0" rIns="0" bIns="0" rtlCol="0" anchor="t">
            <a:spAutoFit/>
          </a:bodyPr>
          <a:lstStyle/>
          <a:p>
            <a:pPr algn="l">
              <a:lnSpc>
                <a:spcPts val="11177"/>
              </a:lnSpc>
            </a:pPr>
            <a:r>
              <a:rPr lang="en-US" sz="7984">
                <a:solidFill>
                  <a:srgbClr val="FFFFFF"/>
                </a:solidFill>
                <a:latin typeface="Brittany"/>
              </a:rPr>
              <a:t>Beginning of the story </a:t>
            </a:r>
          </a:p>
        </p:txBody>
      </p:sp>
      <p:sp>
        <p:nvSpPr>
          <p:cNvPr id="8" name="TextBox 8"/>
          <p:cNvSpPr txBox="1"/>
          <p:nvPr/>
        </p:nvSpPr>
        <p:spPr>
          <a:xfrm>
            <a:off x="615466" y="3352040"/>
            <a:ext cx="9038232" cy="4139275"/>
          </a:xfrm>
          <a:prstGeom prst="rect">
            <a:avLst/>
          </a:prstGeom>
        </p:spPr>
        <p:txBody>
          <a:bodyPr lIns="0" tIns="0" rIns="0" bIns="0" rtlCol="0" anchor="t">
            <a:spAutoFit/>
          </a:bodyPr>
          <a:lstStyle/>
          <a:p>
            <a:pPr algn="ctr">
              <a:lnSpc>
                <a:spcPts val="8038"/>
              </a:lnSpc>
            </a:pPr>
            <a:r>
              <a:rPr lang="en-US" sz="5741">
                <a:solidFill>
                  <a:srgbClr val="FFFFFF"/>
                </a:solidFill>
                <a:latin typeface="Squada One"/>
              </a:rPr>
              <a:t>Krishna once said “Āhāradānaṁ dharmadānam” which means “Giving food is a righteous donation”</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10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51122" y="1984450"/>
            <a:ext cx="11683700" cy="6028553"/>
          </a:xfrm>
          <a:custGeom>
            <a:avLst/>
            <a:gdLst/>
            <a:ahLst/>
            <a:cxnLst/>
            <a:rect l="l" t="t" r="r" b="b"/>
            <a:pathLst>
              <a:path w="11683700" h="6028553">
                <a:moveTo>
                  <a:pt x="0" y="0"/>
                </a:moveTo>
                <a:lnTo>
                  <a:pt x="11683700" y="0"/>
                </a:lnTo>
                <a:lnTo>
                  <a:pt x="11683700" y="6028553"/>
                </a:lnTo>
                <a:lnTo>
                  <a:pt x="0" y="602855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0674693" y="2809810"/>
            <a:ext cx="6918239" cy="6918239"/>
          </a:xfrm>
          <a:custGeom>
            <a:avLst/>
            <a:gdLst/>
            <a:ahLst/>
            <a:cxnLst/>
            <a:rect l="l" t="t" r="r" b="b"/>
            <a:pathLst>
              <a:path w="6918239" h="6918239">
                <a:moveTo>
                  <a:pt x="0" y="0"/>
                </a:moveTo>
                <a:lnTo>
                  <a:pt x="6918239" y="0"/>
                </a:lnTo>
                <a:lnTo>
                  <a:pt x="6918239" y="6918239"/>
                </a:lnTo>
                <a:lnTo>
                  <a:pt x="0" y="69182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9104999" y="1298650"/>
            <a:ext cx="7659645" cy="7659645"/>
          </a:xfrm>
          <a:custGeom>
            <a:avLst/>
            <a:gdLst/>
            <a:ahLst/>
            <a:cxnLst/>
            <a:rect l="l" t="t" r="r" b="b"/>
            <a:pathLst>
              <a:path w="7659645" h="7659645">
                <a:moveTo>
                  <a:pt x="0" y="0"/>
                </a:moveTo>
                <a:lnTo>
                  <a:pt x="7659645" y="0"/>
                </a:lnTo>
                <a:lnTo>
                  <a:pt x="7659645" y="7659645"/>
                </a:lnTo>
                <a:lnTo>
                  <a:pt x="0" y="765964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5" name="Group 5"/>
          <p:cNvGrpSpPr/>
          <p:nvPr/>
        </p:nvGrpSpPr>
        <p:grpSpPr>
          <a:xfrm>
            <a:off x="9308872" y="1517566"/>
            <a:ext cx="7251898" cy="7251868"/>
            <a:chOff x="0" y="0"/>
            <a:chExt cx="9669197" cy="9669157"/>
          </a:xfrm>
        </p:grpSpPr>
        <p:sp>
          <p:nvSpPr>
            <p:cNvPr id="6" name="Freeform 6"/>
            <p:cNvSpPr/>
            <p:nvPr/>
          </p:nvSpPr>
          <p:spPr>
            <a:xfrm>
              <a:off x="0" y="0"/>
              <a:ext cx="9669145" cy="9669145"/>
            </a:xfrm>
            <a:custGeom>
              <a:avLst/>
              <a:gdLst/>
              <a:ahLst/>
              <a:cxnLst/>
              <a:rect l="l" t="t" r="r" b="b"/>
              <a:pathLst>
                <a:path w="9669145" h="9669145">
                  <a:moveTo>
                    <a:pt x="9669145" y="4834636"/>
                  </a:moveTo>
                  <a:cubicBezTo>
                    <a:pt x="9669145" y="7504557"/>
                    <a:pt x="7504557" y="9669145"/>
                    <a:pt x="4834509" y="9669145"/>
                  </a:cubicBezTo>
                  <a:cubicBezTo>
                    <a:pt x="2164461" y="9669145"/>
                    <a:pt x="0" y="7504557"/>
                    <a:pt x="0" y="4834636"/>
                  </a:cubicBezTo>
                  <a:cubicBezTo>
                    <a:pt x="0" y="2164588"/>
                    <a:pt x="2164588" y="0"/>
                    <a:pt x="4834636" y="0"/>
                  </a:cubicBezTo>
                  <a:cubicBezTo>
                    <a:pt x="7504684" y="0"/>
                    <a:pt x="9669145" y="2164588"/>
                    <a:pt x="9669145" y="4834636"/>
                  </a:cubicBezTo>
                  <a:close/>
                </a:path>
              </a:pathLst>
            </a:custGeom>
            <a:blipFill>
              <a:blip r:embed="rId8"/>
              <a:stretch>
                <a:fillRect t="-25029" b="-25029"/>
              </a:stretch>
            </a:blipFill>
          </p:spPr>
        </p:sp>
      </p:grpSp>
      <p:grpSp>
        <p:nvGrpSpPr>
          <p:cNvPr id="7" name="Group 7"/>
          <p:cNvGrpSpPr/>
          <p:nvPr/>
        </p:nvGrpSpPr>
        <p:grpSpPr>
          <a:xfrm>
            <a:off x="17259300" y="-171785"/>
            <a:ext cx="1851667" cy="2156235"/>
            <a:chOff x="0" y="0"/>
            <a:chExt cx="2468889" cy="2874980"/>
          </a:xfrm>
        </p:grpSpPr>
        <p:sp>
          <p:nvSpPr>
            <p:cNvPr id="8" name="Freeform 8"/>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9"/>
              <a:stretch>
                <a:fillRect l="-16" r="-16" b="1"/>
              </a:stretch>
            </a:blipFill>
          </p:spPr>
        </p:sp>
      </p:grpSp>
      <p:grpSp>
        <p:nvGrpSpPr>
          <p:cNvPr id="9" name="Group 9"/>
          <p:cNvGrpSpPr/>
          <p:nvPr/>
        </p:nvGrpSpPr>
        <p:grpSpPr>
          <a:xfrm>
            <a:off x="-822967" y="8325020"/>
            <a:ext cx="1851667" cy="2156235"/>
            <a:chOff x="0" y="0"/>
            <a:chExt cx="2468889" cy="2874980"/>
          </a:xfrm>
        </p:grpSpPr>
        <p:sp>
          <p:nvSpPr>
            <p:cNvPr id="10" name="Freeform 10"/>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9"/>
              <a:stretch>
                <a:fillRect l="-16" r="-16" b="1"/>
              </a:stretch>
            </a:blipFill>
          </p:spPr>
        </p:sp>
      </p:grpSp>
      <p:sp>
        <p:nvSpPr>
          <p:cNvPr id="11" name="TextBox 11"/>
          <p:cNvSpPr txBox="1"/>
          <p:nvPr/>
        </p:nvSpPr>
        <p:spPr>
          <a:xfrm>
            <a:off x="1463133" y="2943760"/>
            <a:ext cx="6950458" cy="5381260"/>
          </a:xfrm>
          <a:prstGeom prst="rect">
            <a:avLst/>
          </a:prstGeom>
        </p:spPr>
        <p:txBody>
          <a:bodyPr lIns="0" tIns="0" rIns="0" bIns="0" rtlCol="0" anchor="t">
            <a:spAutoFit/>
          </a:bodyPr>
          <a:lstStyle/>
          <a:p>
            <a:pPr>
              <a:lnSpc>
                <a:spcPts val="4298"/>
              </a:lnSpc>
            </a:pPr>
            <a:r>
              <a:rPr lang="en-US" sz="2621">
                <a:solidFill>
                  <a:srgbClr val="000000"/>
                </a:solidFill>
                <a:latin typeface="DM Sans Bold"/>
              </a:rPr>
              <a:t>Hunger is a global problem that affects millions of people. Roadside people are one of the most vulnerable populations when it comes to hunger. They often lack access to food, shelter, and other basic necessities.</a:t>
            </a:r>
          </a:p>
          <a:p>
            <a:pPr>
              <a:lnSpc>
                <a:spcPts val="4298"/>
              </a:lnSpc>
            </a:pPr>
            <a:r>
              <a:rPr lang="en-US" sz="2621">
                <a:solidFill>
                  <a:srgbClr val="000000"/>
                </a:solidFill>
                <a:latin typeface="DM Sans Bold"/>
              </a:rPr>
              <a:t>This project is a student-led initiative to feed roadside people in a unique and effective way.</a:t>
            </a:r>
          </a:p>
          <a:p>
            <a:pPr algn="l">
              <a:lnSpc>
                <a:spcPts val="4299"/>
              </a:lnSpc>
            </a:pPr>
            <a:endParaRPr lang="en-US" sz="2621">
              <a:solidFill>
                <a:srgbClr val="000000"/>
              </a:solidFill>
              <a:latin typeface="DM Sans Bold"/>
            </a:endParaRPr>
          </a:p>
        </p:txBody>
      </p:sp>
      <p:sp>
        <p:nvSpPr>
          <p:cNvPr id="12" name="TextBox 12"/>
          <p:cNvSpPr txBox="1"/>
          <p:nvPr/>
        </p:nvSpPr>
        <p:spPr>
          <a:xfrm>
            <a:off x="1682340" y="1679650"/>
            <a:ext cx="4424650" cy="1368885"/>
          </a:xfrm>
          <a:prstGeom prst="rect">
            <a:avLst/>
          </a:prstGeom>
        </p:spPr>
        <p:txBody>
          <a:bodyPr lIns="0" tIns="0" rIns="0" bIns="0" rtlCol="0" anchor="t">
            <a:spAutoFit/>
          </a:bodyPr>
          <a:lstStyle/>
          <a:p>
            <a:pPr algn="l">
              <a:lnSpc>
                <a:spcPts val="11177"/>
              </a:lnSpc>
            </a:pPr>
            <a:r>
              <a:rPr lang="en-US" sz="7984">
                <a:solidFill>
                  <a:srgbClr val="444D1E"/>
                </a:solidFill>
                <a:latin typeface="Brittany"/>
              </a:rPr>
              <a:t>Introduction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40986" y="3663865"/>
            <a:ext cx="8589855" cy="8589855"/>
          </a:xfrm>
          <a:custGeom>
            <a:avLst/>
            <a:gdLst/>
            <a:ahLst/>
            <a:cxnLst/>
            <a:rect l="l" t="t" r="r" b="b"/>
            <a:pathLst>
              <a:path w="8589855" h="8589855">
                <a:moveTo>
                  <a:pt x="0" y="0"/>
                </a:moveTo>
                <a:lnTo>
                  <a:pt x="8589855" y="0"/>
                </a:lnTo>
                <a:lnTo>
                  <a:pt x="8589855" y="8589855"/>
                </a:lnTo>
                <a:lnTo>
                  <a:pt x="0" y="858985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954871" y="1509069"/>
            <a:ext cx="9510402" cy="9510402"/>
          </a:xfrm>
          <a:custGeom>
            <a:avLst/>
            <a:gdLst/>
            <a:ahLst/>
            <a:cxnLst/>
            <a:rect l="l" t="t" r="r" b="b"/>
            <a:pathLst>
              <a:path w="9510402" h="9510402">
                <a:moveTo>
                  <a:pt x="0" y="0"/>
                </a:moveTo>
                <a:lnTo>
                  <a:pt x="9510402" y="0"/>
                </a:lnTo>
                <a:lnTo>
                  <a:pt x="9510402" y="9510402"/>
                </a:lnTo>
                <a:lnTo>
                  <a:pt x="0" y="951040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4" name="Group 4"/>
          <p:cNvGrpSpPr/>
          <p:nvPr/>
        </p:nvGrpSpPr>
        <p:grpSpPr>
          <a:xfrm>
            <a:off x="-701737" y="1762221"/>
            <a:ext cx="9004134" cy="9004097"/>
            <a:chOff x="0" y="0"/>
            <a:chExt cx="12005512" cy="12005462"/>
          </a:xfrm>
        </p:grpSpPr>
        <p:sp>
          <p:nvSpPr>
            <p:cNvPr id="5" name="Freeform 5"/>
            <p:cNvSpPr/>
            <p:nvPr/>
          </p:nvSpPr>
          <p:spPr>
            <a:xfrm>
              <a:off x="0" y="0"/>
              <a:ext cx="12005564" cy="12005437"/>
            </a:xfrm>
            <a:custGeom>
              <a:avLst/>
              <a:gdLst/>
              <a:ahLst/>
              <a:cxnLst/>
              <a:rect l="l" t="t" r="r" b="b"/>
              <a:pathLst>
                <a:path w="12005564" h="12005437">
                  <a:moveTo>
                    <a:pt x="12005564" y="6002782"/>
                  </a:moveTo>
                  <a:cubicBezTo>
                    <a:pt x="12005564" y="9317863"/>
                    <a:pt x="9317990" y="12005437"/>
                    <a:pt x="6002782" y="12005437"/>
                  </a:cubicBezTo>
                  <a:cubicBezTo>
                    <a:pt x="2687574" y="12005437"/>
                    <a:pt x="0" y="9317863"/>
                    <a:pt x="0" y="6002782"/>
                  </a:cubicBezTo>
                  <a:cubicBezTo>
                    <a:pt x="0" y="2687574"/>
                    <a:pt x="2687574" y="0"/>
                    <a:pt x="6002782" y="0"/>
                  </a:cubicBezTo>
                  <a:cubicBezTo>
                    <a:pt x="9317990" y="0"/>
                    <a:pt x="12005564" y="2687574"/>
                    <a:pt x="12005564" y="6002782"/>
                  </a:cubicBezTo>
                  <a:close/>
                </a:path>
              </a:pathLst>
            </a:custGeom>
            <a:blipFill>
              <a:blip r:embed="rId6"/>
              <a:stretch>
                <a:fillRect/>
              </a:stretch>
            </a:blipFill>
          </p:spPr>
        </p:sp>
      </p:grpSp>
      <p:sp>
        <p:nvSpPr>
          <p:cNvPr id="6" name="TextBox 6"/>
          <p:cNvSpPr txBox="1"/>
          <p:nvPr/>
        </p:nvSpPr>
        <p:spPr>
          <a:xfrm>
            <a:off x="9592661" y="4876800"/>
            <a:ext cx="7704739" cy="3734308"/>
          </a:xfrm>
          <a:prstGeom prst="rect">
            <a:avLst/>
          </a:prstGeom>
        </p:spPr>
        <p:txBody>
          <a:bodyPr lIns="0" tIns="0" rIns="0" bIns="0" rtlCol="0" anchor="t">
            <a:spAutoFit/>
          </a:bodyPr>
          <a:lstStyle/>
          <a:p>
            <a:pPr marL="699543" lvl="2" indent="-233181" algn="l">
              <a:lnSpc>
                <a:spcPts val="5017"/>
              </a:lnSpc>
              <a:buFont typeface="Arial"/>
              <a:buChar char="⚬"/>
            </a:pPr>
            <a:r>
              <a:rPr lang="en-US" sz="3060">
                <a:solidFill>
                  <a:srgbClr val="FFFFFF"/>
                </a:solidFill>
                <a:latin typeface="DM Sans"/>
              </a:rPr>
              <a:t>A  2021 study by the World Resources Institute (WRI) found that India wastes an estimated 40% of its food each year. This wasted food could feed hundreds of millions of people.</a:t>
            </a:r>
          </a:p>
          <a:p>
            <a:pPr marL="699543" lvl="2" indent="-233181" algn="l">
              <a:lnSpc>
                <a:spcPts val="5017"/>
              </a:lnSpc>
            </a:pPr>
            <a:endParaRPr lang="en-US" sz="3060">
              <a:solidFill>
                <a:srgbClr val="FFFFFF"/>
              </a:solidFill>
              <a:latin typeface="DM Sans"/>
            </a:endParaRPr>
          </a:p>
        </p:txBody>
      </p:sp>
      <p:grpSp>
        <p:nvGrpSpPr>
          <p:cNvPr id="7" name="Group 7"/>
          <p:cNvGrpSpPr/>
          <p:nvPr/>
        </p:nvGrpSpPr>
        <p:grpSpPr>
          <a:xfrm>
            <a:off x="17259300" y="-239813"/>
            <a:ext cx="1851667" cy="2156235"/>
            <a:chOff x="0" y="0"/>
            <a:chExt cx="2468889" cy="2874980"/>
          </a:xfrm>
        </p:grpSpPr>
        <p:sp>
          <p:nvSpPr>
            <p:cNvPr id="8" name="Freeform 8"/>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7"/>
              <a:stretch>
                <a:fillRect l="-16" r="-16" b="1"/>
              </a:stretch>
            </a:blipFill>
          </p:spPr>
        </p:sp>
      </p:grpSp>
      <p:sp>
        <p:nvSpPr>
          <p:cNvPr id="9" name="TextBox 9"/>
          <p:cNvSpPr txBox="1"/>
          <p:nvPr/>
        </p:nvSpPr>
        <p:spPr>
          <a:xfrm>
            <a:off x="8920606" y="1864732"/>
            <a:ext cx="7940528" cy="2107890"/>
          </a:xfrm>
          <a:prstGeom prst="rect">
            <a:avLst/>
          </a:prstGeom>
        </p:spPr>
        <p:txBody>
          <a:bodyPr lIns="0" tIns="0" rIns="0" bIns="0" rtlCol="0" anchor="t">
            <a:spAutoFit/>
          </a:bodyPr>
          <a:lstStyle/>
          <a:p>
            <a:pPr algn="l">
              <a:lnSpc>
                <a:spcPts val="15517"/>
              </a:lnSpc>
            </a:pPr>
            <a:r>
              <a:rPr lang="en-US" sz="11084">
                <a:solidFill>
                  <a:srgbClr val="FFFFFF"/>
                </a:solidFill>
                <a:latin typeface="Brittany"/>
              </a:rPr>
              <a:t>Do you know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630150" y="0"/>
            <a:ext cx="5657850" cy="10287000"/>
          </a:xfrm>
          <a:custGeom>
            <a:avLst/>
            <a:gdLst/>
            <a:ahLst/>
            <a:cxnLst/>
            <a:rect l="l" t="t" r="r" b="b"/>
            <a:pathLst>
              <a:path w="5657850" h="10287000">
                <a:moveTo>
                  <a:pt x="0" y="0"/>
                </a:moveTo>
                <a:lnTo>
                  <a:pt x="5657850" y="0"/>
                </a:lnTo>
                <a:lnTo>
                  <a:pt x="565785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7259300" y="287295"/>
            <a:ext cx="1851667" cy="2156235"/>
            <a:chOff x="0" y="0"/>
            <a:chExt cx="2468889" cy="2874980"/>
          </a:xfrm>
        </p:grpSpPr>
        <p:sp>
          <p:nvSpPr>
            <p:cNvPr id="4" name="Freeform 4"/>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4"/>
              <a:stretch>
                <a:fillRect l="-16" r="-16" b="1"/>
              </a:stretch>
            </a:blipFill>
          </p:spPr>
        </p:sp>
      </p:grpSp>
      <p:grpSp>
        <p:nvGrpSpPr>
          <p:cNvPr id="5" name="Group 5"/>
          <p:cNvGrpSpPr/>
          <p:nvPr/>
        </p:nvGrpSpPr>
        <p:grpSpPr>
          <a:xfrm>
            <a:off x="-822967" y="7436095"/>
            <a:ext cx="1851667" cy="2156235"/>
            <a:chOff x="0" y="0"/>
            <a:chExt cx="2468889" cy="2874980"/>
          </a:xfrm>
        </p:grpSpPr>
        <p:sp>
          <p:nvSpPr>
            <p:cNvPr id="6" name="Freeform 6"/>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4"/>
              <a:stretch>
                <a:fillRect l="-16" r="-16" b="1"/>
              </a:stretch>
            </a:blipFill>
          </p:spPr>
        </p:sp>
      </p:grpSp>
      <p:sp>
        <p:nvSpPr>
          <p:cNvPr id="7" name="Freeform 7"/>
          <p:cNvSpPr/>
          <p:nvPr/>
        </p:nvSpPr>
        <p:spPr>
          <a:xfrm>
            <a:off x="8889491" y="1028700"/>
            <a:ext cx="8517089" cy="7971378"/>
          </a:xfrm>
          <a:custGeom>
            <a:avLst/>
            <a:gdLst/>
            <a:ahLst/>
            <a:cxnLst/>
            <a:rect l="l" t="t" r="r" b="b"/>
            <a:pathLst>
              <a:path w="8517089" h="7971378">
                <a:moveTo>
                  <a:pt x="0" y="0"/>
                </a:moveTo>
                <a:lnTo>
                  <a:pt x="8517089" y="0"/>
                </a:lnTo>
                <a:lnTo>
                  <a:pt x="8517089" y="7971378"/>
                </a:lnTo>
                <a:lnTo>
                  <a:pt x="0" y="7971378"/>
                </a:lnTo>
                <a:lnTo>
                  <a:pt x="0" y="0"/>
                </a:lnTo>
                <a:close/>
              </a:path>
            </a:pathLst>
          </a:custGeom>
          <a:blipFill>
            <a:blip r:embed="rId5"/>
            <a:stretch>
              <a:fillRect l="-14" t="-3220" r="-20509"/>
            </a:stretch>
          </a:blipFill>
        </p:spPr>
      </p:sp>
      <p:sp>
        <p:nvSpPr>
          <p:cNvPr id="8" name="TextBox 8"/>
          <p:cNvSpPr txBox="1"/>
          <p:nvPr/>
        </p:nvSpPr>
        <p:spPr>
          <a:xfrm>
            <a:off x="320960" y="2462972"/>
            <a:ext cx="8568531" cy="4199714"/>
          </a:xfrm>
          <a:prstGeom prst="rect">
            <a:avLst/>
          </a:prstGeom>
        </p:spPr>
        <p:txBody>
          <a:bodyPr lIns="0" tIns="0" rIns="0" bIns="0" rtlCol="0" anchor="t">
            <a:spAutoFit/>
          </a:bodyPr>
          <a:lstStyle/>
          <a:p>
            <a:pPr algn="l">
              <a:lnSpc>
                <a:spcPts val="6496"/>
              </a:lnSpc>
            </a:pPr>
            <a:r>
              <a:rPr lang="en-US" sz="3959">
                <a:solidFill>
                  <a:srgbClr val="FFFFFF"/>
                </a:solidFill>
                <a:latin typeface="DM Sans"/>
              </a:rPr>
              <a:t>The real problem lies in the contrast between those who waste food due to excess and those who cannot afford it. Why not seek a solution to bridge this gap ?</a:t>
            </a:r>
          </a:p>
        </p:txBody>
      </p:sp>
      <p:sp>
        <p:nvSpPr>
          <p:cNvPr id="9" name="TextBox 9"/>
          <p:cNvSpPr txBox="1"/>
          <p:nvPr/>
        </p:nvSpPr>
        <p:spPr>
          <a:xfrm>
            <a:off x="1624468" y="452409"/>
            <a:ext cx="5520459" cy="1521206"/>
          </a:xfrm>
          <a:prstGeom prst="rect">
            <a:avLst/>
          </a:prstGeom>
        </p:spPr>
        <p:txBody>
          <a:bodyPr lIns="0" tIns="0" rIns="0" bIns="0" rtlCol="0" anchor="t">
            <a:spAutoFit/>
          </a:bodyPr>
          <a:lstStyle/>
          <a:p>
            <a:pPr algn="l">
              <a:lnSpc>
                <a:spcPts val="11177"/>
              </a:lnSpc>
            </a:pPr>
            <a:r>
              <a:rPr lang="en-US" sz="7984">
                <a:solidFill>
                  <a:srgbClr val="FFFFFF"/>
                </a:solidFill>
                <a:latin typeface="Brittany"/>
              </a:rPr>
              <a:t>Think about it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414533" y="0"/>
            <a:ext cx="5657850" cy="10287000"/>
          </a:xfrm>
          <a:custGeom>
            <a:avLst/>
            <a:gdLst/>
            <a:ahLst/>
            <a:cxnLst/>
            <a:rect l="l" t="t" r="r" b="b"/>
            <a:pathLst>
              <a:path w="5657850" h="10287000">
                <a:moveTo>
                  <a:pt x="0" y="0"/>
                </a:moveTo>
                <a:lnTo>
                  <a:pt x="5657850" y="0"/>
                </a:lnTo>
                <a:lnTo>
                  <a:pt x="5657850" y="10287000"/>
                </a:lnTo>
                <a:lnTo>
                  <a:pt x="0" y="10287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9006930" y="1213052"/>
            <a:ext cx="8045248" cy="8045248"/>
            <a:chOff x="0" y="0"/>
            <a:chExt cx="8988567" cy="8988567"/>
          </a:xfrm>
        </p:grpSpPr>
        <p:sp>
          <p:nvSpPr>
            <p:cNvPr id="4" name="Freeform 4"/>
            <p:cNvSpPr/>
            <p:nvPr/>
          </p:nvSpPr>
          <p:spPr>
            <a:xfrm>
              <a:off x="0" y="0"/>
              <a:ext cx="8988552" cy="8988552"/>
            </a:xfrm>
            <a:custGeom>
              <a:avLst/>
              <a:gdLst/>
              <a:ahLst/>
              <a:cxnLst/>
              <a:rect l="l" t="t" r="r" b="b"/>
              <a:pathLst>
                <a:path w="8988552" h="8988552">
                  <a:moveTo>
                    <a:pt x="6333363" y="0"/>
                  </a:moveTo>
                  <a:lnTo>
                    <a:pt x="2655189" y="0"/>
                  </a:lnTo>
                  <a:cubicBezTo>
                    <a:pt x="1188339" y="0"/>
                    <a:pt x="0" y="1188339"/>
                    <a:pt x="0" y="2655189"/>
                  </a:cubicBezTo>
                  <a:lnTo>
                    <a:pt x="0" y="6333363"/>
                  </a:lnTo>
                  <a:cubicBezTo>
                    <a:pt x="0" y="7800340"/>
                    <a:pt x="1188339" y="8988552"/>
                    <a:pt x="2655189" y="8988552"/>
                  </a:cubicBezTo>
                  <a:lnTo>
                    <a:pt x="6333363" y="8988552"/>
                  </a:lnTo>
                  <a:cubicBezTo>
                    <a:pt x="7800340" y="8988552"/>
                    <a:pt x="8988552" y="7800213"/>
                    <a:pt x="8988552" y="6333363"/>
                  </a:cubicBezTo>
                  <a:lnTo>
                    <a:pt x="8988552" y="2655189"/>
                  </a:lnTo>
                  <a:cubicBezTo>
                    <a:pt x="8988552" y="1188339"/>
                    <a:pt x="7800340" y="0"/>
                    <a:pt x="6333363" y="0"/>
                  </a:cubicBezTo>
                  <a:close/>
                </a:path>
              </a:pathLst>
            </a:custGeom>
            <a:blipFill>
              <a:blip r:embed="rId4"/>
              <a:stretch>
                <a:fillRect t="-7457" r="-72541" b="-7457"/>
              </a:stretch>
            </a:blipFill>
          </p:spPr>
        </p:sp>
      </p:grpSp>
      <p:grpSp>
        <p:nvGrpSpPr>
          <p:cNvPr id="5" name="Group 5"/>
          <p:cNvGrpSpPr/>
          <p:nvPr/>
        </p:nvGrpSpPr>
        <p:grpSpPr>
          <a:xfrm>
            <a:off x="17052178" y="287295"/>
            <a:ext cx="1851667" cy="2156235"/>
            <a:chOff x="0" y="0"/>
            <a:chExt cx="2468889" cy="2874980"/>
          </a:xfrm>
        </p:grpSpPr>
        <p:sp>
          <p:nvSpPr>
            <p:cNvPr id="6" name="Freeform 6"/>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5"/>
              <a:stretch>
                <a:fillRect l="-16" r="-16" b="1"/>
              </a:stretch>
            </a:blipFill>
          </p:spPr>
        </p:sp>
      </p:grpSp>
      <p:grpSp>
        <p:nvGrpSpPr>
          <p:cNvPr id="7" name="Group 7"/>
          <p:cNvGrpSpPr/>
          <p:nvPr/>
        </p:nvGrpSpPr>
        <p:grpSpPr>
          <a:xfrm>
            <a:off x="-1030089" y="7436095"/>
            <a:ext cx="1851667" cy="2156235"/>
            <a:chOff x="0" y="0"/>
            <a:chExt cx="2468889" cy="2874980"/>
          </a:xfrm>
        </p:grpSpPr>
        <p:sp>
          <p:nvSpPr>
            <p:cNvPr id="8" name="Freeform 8"/>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5"/>
              <a:stretch>
                <a:fillRect l="-16" r="-16" b="1"/>
              </a:stretch>
            </a:blipFill>
          </p:spPr>
        </p:sp>
      </p:grpSp>
      <p:sp>
        <p:nvSpPr>
          <p:cNvPr id="9" name="TextBox 9"/>
          <p:cNvSpPr txBox="1"/>
          <p:nvPr/>
        </p:nvSpPr>
        <p:spPr>
          <a:xfrm>
            <a:off x="1028700" y="2636928"/>
            <a:ext cx="8115300" cy="5403156"/>
          </a:xfrm>
          <a:prstGeom prst="rect">
            <a:avLst/>
          </a:prstGeom>
        </p:spPr>
        <p:txBody>
          <a:bodyPr lIns="0" tIns="0" rIns="0" bIns="0" rtlCol="0" anchor="t">
            <a:spAutoFit/>
          </a:bodyPr>
          <a:lstStyle/>
          <a:p>
            <a:pPr algn="l">
              <a:lnSpc>
                <a:spcPts val="6187"/>
              </a:lnSpc>
            </a:pPr>
            <a:r>
              <a:rPr lang="en-US" sz="3771">
                <a:solidFill>
                  <a:srgbClr val="FFFFFF"/>
                </a:solidFill>
                <a:latin typeface="DM Sans"/>
              </a:rPr>
              <a:t>Our website connects willing donors with those in need. Users register, and our dedicated volunteers collect food donations from your location, distributing them to the homeless and impoverished communities in a meaningful way.</a:t>
            </a:r>
          </a:p>
        </p:txBody>
      </p:sp>
      <p:sp>
        <p:nvSpPr>
          <p:cNvPr id="10" name="TextBox 10"/>
          <p:cNvSpPr txBox="1"/>
          <p:nvPr/>
        </p:nvSpPr>
        <p:spPr>
          <a:xfrm>
            <a:off x="1417346" y="452409"/>
            <a:ext cx="5520459" cy="1368885"/>
          </a:xfrm>
          <a:prstGeom prst="rect">
            <a:avLst/>
          </a:prstGeom>
        </p:spPr>
        <p:txBody>
          <a:bodyPr lIns="0" tIns="0" rIns="0" bIns="0" rtlCol="0" anchor="t">
            <a:spAutoFit/>
          </a:bodyPr>
          <a:lstStyle/>
          <a:p>
            <a:pPr algn="l">
              <a:lnSpc>
                <a:spcPts val="11177"/>
              </a:lnSpc>
            </a:pPr>
            <a:r>
              <a:rPr lang="en-US" sz="7984">
                <a:solidFill>
                  <a:srgbClr val="FFFFFF"/>
                </a:solidFill>
                <a:latin typeface="Brittany"/>
              </a:rPr>
              <a:t>The solutiom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144000" y="1028700"/>
            <a:ext cx="9135505" cy="9258300"/>
          </a:xfrm>
          <a:custGeom>
            <a:avLst/>
            <a:gdLst/>
            <a:ahLst/>
            <a:cxnLst/>
            <a:rect l="l" t="t" r="r" b="b"/>
            <a:pathLst>
              <a:path w="9135505" h="9258300">
                <a:moveTo>
                  <a:pt x="0" y="0"/>
                </a:moveTo>
                <a:lnTo>
                  <a:pt x="9135505" y="0"/>
                </a:lnTo>
                <a:lnTo>
                  <a:pt x="9135505" y="9258300"/>
                </a:lnTo>
                <a:lnTo>
                  <a:pt x="0" y="92583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7259300" y="287295"/>
            <a:ext cx="1851667" cy="2156235"/>
            <a:chOff x="0" y="0"/>
            <a:chExt cx="2468889" cy="2874980"/>
          </a:xfrm>
        </p:grpSpPr>
        <p:sp>
          <p:nvSpPr>
            <p:cNvPr id="4" name="Freeform 4"/>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4"/>
              <a:stretch>
                <a:fillRect l="-16" r="-16" b="1"/>
              </a:stretch>
            </a:blipFill>
          </p:spPr>
        </p:sp>
      </p:grpSp>
      <p:grpSp>
        <p:nvGrpSpPr>
          <p:cNvPr id="5" name="Group 5"/>
          <p:cNvGrpSpPr/>
          <p:nvPr/>
        </p:nvGrpSpPr>
        <p:grpSpPr>
          <a:xfrm>
            <a:off x="9144000" y="1028700"/>
            <a:ext cx="7930827" cy="8776108"/>
            <a:chOff x="0" y="0"/>
            <a:chExt cx="10574436" cy="11701477"/>
          </a:xfrm>
        </p:grpSpPr>
        <p:sp>
          <p:nvSpPr>
            <p:cNvPr id="6" name="Freeform 6"/>
            <p:cNvSpPr/>
            <p:nvPr/>
          </p:nvSpPr>
          <p:spPr>
            <a:xfrm>
              <a:off x="0" y="0"/>
              <a:ext cx="10574401" cy="11701526"/>
            </a:xfrm>
            <a:custGeom>
              <a:avLst/>
              <a:gdLst/>
              <a:ahLst/>
              <a:cxnLst/>
              <a:rect l="l" t="t" r="r" b="b"/>
              <a:pathLst>
                <a:path w="10574401" h="11701526">
                  <a:moveTo>
                    <a:pt x="0" y="0"/>
                  </a:moveTo>
                  <a:lnTo>
                    <a:pt x="10574401" y="0"/>
                  </a:lnTo>
                  <a:lnTo>
                    <a:pt x="10574401" y="11701526"/>
                  </a:lnTo>
                  <a:lnTo>
                    <a:pt x="0" y="11701526"/>
                  </a:lnTo>
                  <a:lnTo>
                    <a:pt x="0" y="0"/>
                  </a:lnTo>
                  <a:close/>
                </a:path>
              </a:pathLst>
            </a:custGeom>
            <a:blipFill>
              <a:blip r:embed="rId5"/>
              <a:stretch>
                <a:fillRect l="-12778" r="-12778"/>
              </a:stretch>
            </a:blipFill>
          </p:spPr>
        </p:sp>
      </p:grpSp>
      <p:sp>
        <p:nvSpPr>
          <p:cNvPr id="7" name="TextBox 7"/>
          <p:cNvSpPr txBox="1"/>
          <p:nvPr/>
        </p:nvSpPr>
        <p:spPr>
          <a:xfrm>
            <a:off x="353441" y="725886"/>
            <a:ext cx="7424624" cy="1145703"/>
          </a:xfrm>
          <a:prstGeom prst="rect">
            <a:avLst/>
          </a:prstGeom>
        </p:spPr>
        <p:txBody>
          <a:bodyPr lIns="0" tIns="0" rIns="0" bIns="0" rtlCol="0" anchor="t">
            <a:spAutoFit/>
          </a:bodyPr>
          <a:lstStyle/>
          <a:p>
            <a:pPr algn="l">
              <a:lnSpc>
                <a:spcPts val="9369"/>
              </a:lnSpc>
            </a:pPr>
            <a:r>
              <a:rPr lang="en-US" sz="6691">
                <a:solidFill>
                  <a:srgbClr val="FFFFFF"/>
                </a:solidFill>
                <a:latin typeface="Brittany"/>
              </a:rPr>
              <a:t>What’s the Uniqueness?</a:t>
            </a:r>
          </a:p>
        </p:txBody>
      </p:sp>
      <p:sp>
        <p:nvSpPr>
          <p:cNvPr id="8" name="TextBox 8"/>
          <p:cNvSpPr txBox="1"/>
          <p:nvPr/>
        </p:nvSpPr>
        <p:spPr>
          <a:xfrm>
            <a:off x="353441" y="2954158"/>
            <a:ext cx="8060814" cy="5354345"/>
          </a:xfrm>
          <a:prstGeom prst="rect">
            <a:avLst/>
          </a:prstGeom>
        </p:spPr>
        <p:txBody>
          <a:bodyPr lIns="0" tIns="0" rIns="0" bIns="0" rtlCol="0" anchor="t">
            <a:spAutoFit/>
          </a:bodyPr>
          <a:lstStyle/>
          <a:p>
            <a:pPr marL="851795" lvl="2" indent="-283932" algn="l">
              <a:lnSpc>
                <a:spcPts val="6110"/>
              </a:lnSpc>
              <a:buFont typeface="Arial"/>
              <a:buChar char="⚬"/>
            </a:pPr>
            <a:r>
              <a:rPr lang="en-US" sz="3725">
                <a:solidFill>
                  <a:srgbClr val="FFFFFF"/>
                </a:solidFill>
                <a:latin typeface="DM Sans"/>
              </a:rPr>
              <a:t>It's a student-led initiative</a:t>
            </a:r>
          </a:p>
          <a:p>
            <a:pPr marL="851795" lvl="2" indent="-283932" algn="l">
              <a:lnSpc>
                <a:spcPts val="6110"/>
              </a:lnSpc>
              <a:buFont typeface="Arial"/>
              <a:buChar char="⚬"/>
            </a:pPr>
            <a:r>
              <a:rPr lang="en-US" sz="3725">
                <a:solidFill>
                  <a:srgbClr val="FFFFFF"/>
                </a:solidFill>
                <a:latin typeface="DM Sans"/>
              </a:rPr>
              <a:t>It's the first college in Coimbatore to implement this project</a:t>
            </a:r>
          </a:p>
          <a:p>
            <a:pPr marL="851795" lvl="2" indent="-283932" algn="l">
              <a:lnSpc>
                <a:spcPts val="6110"/>
              </a:lnSpc>
              <a:buFont typeface="Arial"/>
              <a:buChar char="⚬"/>
            </a:pPr>
            <a:r>
              <a:rPr lang="en-US" sz="3725">
                <a:solidFill>
                  <a:srgbClr val="FFFFFF"/>
                </a:solidFill>
                <a:latin typeface="DM Sans"/>
              </a:rPr>
              <a:t>Excellent time management skills have been employed</a:t>
            </a:r>
          </a:p>
          <a:p>
            <a:pPr marL="851795" lvl="2" indent="-283932" algn="l">
              <a:lnSpc>
                <a:spcPts val="6110"/>
              </a:lnSpc>
            </a:pPr>
            <a:endParaRPr lang="en-US" sz="3725">
              <a:solidFill>
                <a:srgbClr val="FFFFFF"/>
              </a:solidFill>
              <a:latin typeface="DM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144000" y="1028700"/>
            <a:ext cx="9135505" cy="9258300"/>
          </a:xfrm>
          <a:custGeom>
            <a:avLst/>
            <a:gdLst/>
            <a:ahLst/>
            <a:cxnLst/>
            <a:rect l="l" t="t" r="r" b="b"/>
            <a:pathLst>
              <a:path w="9135505" h="9258300">
                <a:moveTo>
                  <a:pt x="0" y="0"/>
                </a:moveTo>
                <a:lnTo>
                  <a:pt x="9135505" y="0"/>
                </a:lnTo>
                <a:lnTo>
                  <a:pt x="9135505" y="9258300"/>
                </a:lnTo>
                <a:lnTo>
                  <a:pt x="0" y="92583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9144000" y="757198"/>
            <a:ext cx="8625912" cy="9014735"/>
            <a:chOff x="0" y="0"/>
            <a:chExt cx="11501216" cy="12019647"/>
          </a:xfrm>
        </p:grpSpPr>
        <p:sp>
          <p:nvSpPr>
            <p:cNvPr id="4" name="Freeform 4"/>
            <p:cNvSpPr/>
            <p:nvPr/>
          </p:nvSpPr>
          <p:spPr>
            <a:xfrm>
              <a:off x="0" y="0"/>
              <a:ext cx="11501247" cy="12019661"/>
            </a:xfrm>
            <a:custGeom>
              <a:avLst/>
              <a:gdLst/>
              <a:ahLst/>
              <a:cxnLst/>
              <a:rect l="l" t="t" r="r" b="b"/>
              <a:pathLst>
                <a:path w="11501247" h="12019661">
                  <a:moveTo>
                    <a:pt x="0" y="0"/>
                  </a:moveTo>
                  <a:lnTo>
                    <a:pt x="11501247" y="0"/>
                  </a:lnTo>
                  <a:lnTo>
                    <a:pt x="11501247" y="12019661"/>
                  </a:lnTo>
                  <a:lnTo>
                    <a:pt x="0" y="12019661"/>
                  </a:lnTo>
                  <a:lnTo>
                    <a:pt x="0" y="0"/>
                  </a:lnTo>
                  <a:close/>
                </a:path>
              </a:pathLst>
            </a:custGeom>
            <a:blipFill>
              <a:blip r:embed="rId4"/>
              <a:stretch>
                <a:fillRect l="-28380" r="-28380"/>
              </a:stretch>
            </a:blipFill>
          </p:spPr>
        </p:sp>
      </p:grpSp>
      <p:sp>
        <p:nvSpPr>
          <p:cNvPr id="5" name="TextBox 5"/>
          <p:cNvSpPr txBox="1"/>
          <p:nvPr/>
        </p:nvSpPr>
        <p:spPr>
          <a:xfrm>
            <a:off x="1028700" y="60258"/>
            <a:ext cx="5519341" cy="1450950"/>
          </a:xfrm>
          <a:prstGeom prst="rect">
            <a:avLst/>
          </a:prstGeom>
        </p:spPr>
        <p:txBody>
          <a:bodyPr lIns="0" tIns="0" rIns="0" bIns="0" rtlCol="0" anchor="t">
            <a:spAutoFit/>
          </a:bodyPr>
          <a:lstStyle/>
          <a:p>
            <a:pPr algn="l">
              <a:lnSpc>
                <a:spcPts val="11891"/>
              </a:lnSpc>
            </a:pPr>
            <a:r>
              <a:rPr lang="en-US" sz="8493">
                <a:solidFill>
                  <a:srgbClr val="FFFFFF"/>
                </a:solidFill>
                <a:latin typeface="Brittany"/>
              </a:rPr>
              <a:t>Volunteers</a:t>
            </a:r>
          </a:p>
        </p:txBody>
      </p:sp>
      <p:sp>
        <p:nvSpPr>
          <p:cNvPr id="6" name="TextBox 6"/>
          <p:cNvSpPr txBox="1"/>
          <p:nvPr/>
        </p:nvSpPr>
        <p:spPr>
          <a:xfrm>
            <a:off x="625029" y="2250164"/>
            <a:ext cx="7918724" cy="7522162"/>
          </a:xfrm>
          <a:prstGeom prst="rect">
            <a:avLst/>
          </a:prstGeom>
        </p:spPr>
        <p:txBody>
          <a:bodyPr lIns="0" tIns="0" rIns="0" bIns="0" rtlCol="0" anchor="t">
            <a:spAutoFit/>
          </a:bodyPr>
          <a:lstStyle/>
          <a:p>
            <a:pPr marL="748469" lvl="2" indent="-249490" algn="l">
              <a:lnSpc>
                <a:spcPts val="5369"/>
              </a:lnSpc>
              <a:buFont typeface="Arial"/>
              <a:buChar char="⚬"/>
            </a:pPr>
            <a:r>
              <a:rPr lang="en-US" sz="3274">
                <a:solidFill>
                  <a:srgbClr val="FFFFFF"/>
                </a:solidFill>
                <a:latin typeface="DM Sans"/>
              </a:rPr>
              <a:t>Volunteering is a great way for students to give back to their community, learn new skills, and make a difference in the world.</a:t>
            </a:r>
          </a:p>
          <a:p>
            <a:pPr marL="748469" lvl="2" indent="-249490" algn="l">
              <a:lnSpc>
                <a:spcPts val="5369"/>
              </a:lnSpc>
              <a:buFont typeface="Arial"/>
              <a:buChar char="⚬"/>
            </a:pPr>
            <a:r>
              <a:rPr lang="en-US" sz="3274">
                <a:solidFill>
                  <a:srgbClr val="FFFFFF"/>
                </a:solidFill>
                <a:latin typeface="DM Sans"/>
              </a:rPr>
              <a:t> We plan the  Volunteers to schedule their route ahead of time and make sure to communicate it to a staff member or friend. </a:t>
            </a:r>
          </a:p>
          <a:p>
            <a:pPr marL="748469" lvl="2" indent="-249490" algn="l">
              <a:lnSpc>
                <a:spcPts val="5369"/>
              </a:lnSpc>
              <a:buFont typeface="Arial"/>
              <a:buChar char="⚬"/>
            </a:pPr>
            <a:r>
              <a:rPr lang="en-US" sz="3274">
                <a:solidFill>
                  <a:srgbClr val="FFFFFF"/>
                </a:solidFill>
                <a:latin typeface="DM Sans"/>
              </a:rPr>
              <a:t>This will help to ensure that they are taking a safe route and that someone knows where they are going.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259300" y="287295"/>
            <a:ext cx="1851667" cy="2156235"/>
            <a:chOff x="0" y="0"/>
            <a:chExt cx="2468889" cy="2874980"/>
          </a:xfrm>
        </p:grpSpPr>
        <p:sp>
          <p:nvSpPr>
            <p:cNvPr id="3" name="Freeform 3"/>
            <p:cNvSpPr/>
            <p:nvPr/>
          </p:nvSpPr>
          <p:spPr>
            <a:xfrm>
              <a:off x="0" y="0"/>
              <a:ext cx="2468880" cy="2875026"/>
            </a:xfrm>
            <a:custGeom>
              <a:avLst/>
              <a:gdLst/>
              <a:ahLst/>
              <a:cxnLst/>
              <a:rect l="l" t="t" r="r" b="b"/>
              <a:pathLst>
                <a:path w="2468880" h="2875026">
                  <a:moveTo>
                    <a:pt x="0" y="0"/>
                  </a:moveTo>
                  <a:lnTo>
                    <a:pt x="2468880" y="0"/>
                  </a:lnTo>
                  <a:lnTo>
                    <a:pt x="2468880" y="2875026"/>
                  </a:lnTo>
                  <a:lnTo>
                    <a:pt x="0" y="2875026"/>
                  </a:lnTo>
                  <a:lnTo>
                    <a:pt x="0" y="0"/>
                  </a:lnTo>
                  <a:close/>
                </a:path>
              </a:pathLst>
            </a:custGeom>
            <a:blipFill>
              <a:blip r:embed="rId2"/>
              <a:stretch>
                <a:fillRect l="-16" r="-16" b="1"/>
              </a:stretch>
            </a:blipFill>
          </p:spPr>
        </p:sp>
      </p:grpSp>
      <p:sp>
        <p:nvSpPr>
          <p:cNvPr id="4" name="TextBox 4"/>
          <p:cNvSpPr txBox="1"/>
          <p:nvPr/>
        </p:nvSpPr>
        <p:spPr>
          <a:xfrm>
            <a:off x="2192919" y="3633138"/>
            <a:ext cx="14573312" cy="3932140"/>
          </a:xfrm>
          <a:prstGeom prst="rect">
            <a:avLst/>
          </a:prstGeom>
        </p:spPr>
        <p:txBody>
          <a:bodyPr lIns="0" tIns="0" rIns="0" bIns="0" rtlCol="0" anchor="t">
            <a:spAutoFit/>
          </a:bodyPr>
          <a:lstStyle/>
          <a:p>
            <a:pPr algn="ctr">
              <a:lnSpc>
                <a:spcPts val="6249"/>
              </a:lnSpc>
            </a:pPr>
            <a:r>
              <a:rPr lang="en-US" sz="4463">
                <a:solidFill>
                  <a:srgbClr val="FFFFFF"/>
                </a:solidFill>
                <a:latin typeface="Canva Sans Italics"/>
              </a:rPr>
              <a:t>We use calculation to determine the timing of food distribution, based on the food count information collected from the user.</a:t>
            </a:r>
          </a:p>
          <a:p>
            <a:pPr algn="ctr">
              <a:lnSpc>
                <a:spcPts val="6249"/>
              </a:lnSpc>
            </a:pPr>
            <a:r>
              <a:rPr lang="en-US" sz="4463">
                <a:solidFill>
                  <a:srgbClr val="FFFFFF"/>
                </a:solidFill>
                <a:latin typeface="Canva Sans Italics"/>
              </a:rPr>
              <a:t>We survey users to calculate the shifting time for volunteers and the serving time for roadside people.</a:t>
            </a:r>
          </a:p>
        </p:txBody>
      </p:sp>
      <p:sp>
        <p:nvSpPr>
          <p:cNvPr id="5" name="TextBox 5"/>
          <p:cNvSpPr txBox="1"/>
          <p:nvPr/>
        </p:nvSpPr>
        <p:spPr>
          <a:xfrm>
            <a:off x="1028700" y="704850"/>
            <a:ext cx="7946197" cy="1600075"/>
          </a:xfrm>
          <a:prstGeom prst="rect">
            <a:avLst/>
          </a:prstGeom>
        </p:spPr>
        <p:txBody>
          <a:bodyPr lIns="0" tIns="0" rIns="0" bIns="0" rtlCol="0" anchor="t">
            <a:spAutoFit/>
          </a:bodyPr>
          <a:lstStyle/>
          <a:p>
            <a:pPr algn="l">
              <a:lnSpc>
                <a:spcPts val="11727"/>
              </a:lnSpc>
            </a:pPr>
            <a:r>
              <a:rPr lang="en-US" sz="8376">
                <a:solidFill>
                  <a:srgbClr val="FFFFFF"/>
                </a:solidFill>
                <a:latin typeface="Brittany"/>
              </a:rPr>
              <a:t>Be on time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517</Words>
  <Application>Microsoft Office PowerPoint</Application>
  <PresentationFormat>Custom</PresentationFormat>
  <Paragraphs>45</Paragraphs>
  <Slides>13</Slides>
  <Notes>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Chunk Five</vt:lpstr>
      <vt:lpstr>DM Sans</vt:lpstr>
      <vt:lpstr>Canva Sans Italics</vt:lpstr>
      <vt:lpstr>Brittany</vt:lpstr>
      <vt:lpstr>Calibri</vt:lpstr>
      <vt:lpstr>DM Serif Display</vt:lpstr>
      <vt:lpstr>Canva Sans Bold</vt:lpstr>
      <vt:lpstr>DM Sans Bold</vt:lpstr>
      <vt:lpstr>Squada One</vt:lpstr>
      <vt:lpstr>Canva Sans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project.pptx</dc:title>
  <cp:lastModifiedBy>admin</cp:lastModifiedBy>
  <cp:revision>4</cp:revision>
  <dcterms:created xsi:type="dcterms:W3CDTF">2006-08-16T00:00:00Z</dcterms:created>
  <dcterms:modified xsi:type="dcterms:W3CDTF">2023-12-06T14:36:27Z</dcterms:modified>
  <dc:identifier>DAFygF8gK-k</dc:identifier>
</cp:coreProperties>
</file>